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embeddedFontLst>
    <p:embeddedFont>
      <p:font typeface="Libre Baskerville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867">
          <p15:clr>
            <a:srgbClr val="A4A3A4"/>
          </p15:clr>
        </p15:guide>
        <p15:guide id="4" pos="529">
          <p15:clr>
            <a:srgbClr val="A4A3A4"/>
          </p15:clr>
        </p15:guide>
        <p15:guide id="5" pos="7151">
          <p15:clr>
            <a:srgbClr val="A4A3A4"/>
          </p15:clr>
        </p15:guide>
        <p15:guide id="6" orient="horz" pos="232">
          <p15:clr>
            <a:srgbClr val="A4A3A4"/>
          </p15:clr>
        </p15:guide>
        <p15:guide id="7" orient="horz" pos="388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5" roundtripDataSignature="AMtx7mi6HypHRHa+aEnngNH36Dxi3ZeQ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  <p:guide pos="867" orient="horz"/>
        <p:guide pos="529"/>
        <p:guide pos="7151"/>
        <p:guide pos="232" orient="horz"/>
        <p:guide pos="38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ibreBaskerville-regular.fntdata"/><Relationship Id="rId21" Type="http://schemas.openxmlformats.org/officeDocument/2006/relationships/slide" Target="slides/slide15.xml"/><Relationship Id="rId24" Type="http://schemas.openxmlformats.org/officeDocument/2006/relationships/font" Target="fonts/LibreBaskerville-italic.fntdata"/><Relationship Id="rId23" Type="http://schemas.openxmlformats.org/officeDocument/2006/relationships/font" Target="fonts/LibreBaskervill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renran?utm_source=unsplash&amp;utm_medium=referral&amp;utm_content=creditCopyText" TargetMode="External"/><Relationship Id="rId3" Type="http://schemas.openxmlformats.org/officeDocument/2006/relationships/hyperlink" Target="https://unsplash.com/search/photos/plant?utm_source=unsplash&amp;utm_medium=referral&amp;utm_content=creditCopyText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@renran?utm_source=unsplash&amp;utm_medium=referral&amp;utm_content=creditCopyText" TargetMode="External"/><Relationship Id="rId3" Type="http://schemas.openxmlformats.org/officeDocument/2006/relationships/hyperlink" Target="https://unsplash.com/search/photos/plant?utm_source=unsplash&amp;utm_medium=referral&amp;utm_content=creditCopyText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 </a:t>
            </a:r>
            <a:r>
              <a:rPr b="0" i="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Ren Ran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 </a:t>
            </a:r>
            <a:r>
              <a:rPr b="0" i="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Unsplash</a:t>
            </a:r>
            <a:endParaRPr/>
          </a:p>
        </p:txBody>
      </p:sp>
      <p:sp>
        <p:nvSpPr>
          <p:cNvPr id="196" name="Google Shape;19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ecf76df76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ecf76df76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ecf76df76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ecf76df7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ecf76df7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7ecf76df76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ecf76df76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ecf76df76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7ecf76df76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ecf76df76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ecf76df76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7ecf76df76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 by </a:t>
            </a:r>
            <a:r>
              <a:rPr b="0" i="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Ren Ran</a:t>
            </a:r>
            <a:r>
              <a:rPr b="0" i="0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on </a:t>
            </a:r>
            <a:r>
              <a:rPr b="0" i="0" lang="en-U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Unsplash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5" name="Google Shape;40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ecf76df7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7ecf76df7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ecf76df76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ecf76df76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ecf76df76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ecf76ded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7ecf76ded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7ecf76ded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ecf76dede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7ecf76dede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7ecf76dede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ecf76dede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7ecf76dede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7ecf76dede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ecf76df76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ecf76df76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7ecf76df76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ecf76dede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ecf76dede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7ecf76dede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1ee2a13e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701ee2a13e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701ee2a13e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ecf76dede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ecf76dede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7ecf76dede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01ee2a13e_0_25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701ee2a13e_0_25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g701ee2a13e_0_2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701ee2a13e_0_2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g701ee2a13e_0_2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1ee2a13e_0_2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g701ee2a13e_0_2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g701ee2a13e_0_2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g701ee2a13e_0_261"/>
          <p:cNvGrpSpPr/>
          <p:nvPr/>
        </p:nvGrpSpPr>
        <p:grpSpPr>
          <a:xfrm>
            <a:off x="-874215" y="3410480"/>
            <a:ext cx="4165734" cy="5170004"/>
            <a:chOff x="-874215" y="3410480"/>
            <a:chExt cx="4165734" cy="5170004"/>
          </a:xfrm>
        </p:grpSpPr>
        <p:sp>
          <p:nvSpPr>
            <p:cNvPr id="119" name="Google Shape;119;g701ee2a13e_0_261"/>
            <p:cNvSpPr/>
            <p:nvPr/>
          </p:nvSpPr>
          <p:spPr>
            <a:xfrm rot="-2700000">
              <a:off x="-593741" y="4583789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g701ee2a13e_0_261"/>
            <p:cNvSpPr/>
            <p:nvPr/>
          </p:nvSpPr>
          <p:spPr>
            <a:xfrm rot="-2700000">
              <a:off x="-593740" y="6369458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701ee2a13e_0_261"/>
            <p:cNvSpPr/>
            <p:nvPr/>
          </p:nvSpPr>
          <p:spPr>
            <a:xfrm rot="-2700000">
              <a:off x="531526" y="3690955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701ee2a13e_0_261"/>
            <p:cNvSpPr/>
            <p:nvPr/>
          </p:nvSpPr>
          <p:spPr>
            <a:xfrm rot="-2700000">
              <a:off x="531527" y="5476624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1AA3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701ee2a13e_0_261"/>
            <p:cNvSpPr/>
            <p:nvPr/>
          </p:nvSpPr>
          <p:spPr>
            <a:xfrm rot="-2700000">
              <a:off x="1656792" y="4583789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g701ee2a13e_0_261"/>
            <p:cNvSpPr/>
            <p:nvPr/>
          </p:nvSpPr>
          <p:spPr>
            <a:xfrm rot="-2700000">
              <a:off x="1656793" y="6369458"/>
              <a:ext cx="1354251" cy="135425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701ee2a13e_0_261"/>
            <p:cNvSpPr/>
            <p:nvPr/>
          </p:nvSpPr>
          <p:spPr>
            <a:xfrm rot="-2700000">
              <a:off x="123952" y="5961953"/>
              <a:ext cx="2169262" cy="216926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g701ee2a13e_0_261"/>
          <p:cNvSpPr/>
          <p:nvPr/>
        </p:nvSpPr>
        <p:spPr>
          <a:xfrm>
            <a:off x="0" y="3429000"/>
            <a:ext cx="4432200" cy="3429000"/>
          </a:xfrm>
          <a:prstGeom prst="rect">
            <a:avLst/>
          </a:prstGeom>
          <a:solidFill>
            <a:schemeClr val="lt1">
              <a:alpha val="6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701ee2a13e_0_26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701ee2a13e_0_26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g701ee2a13e_0_2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701ee2a13e_0_261"/>
          <p:cNvSpPr/>
          <p:nvPr/>
        </p:nvSpPr>
        <p:spPr>
          <a:xfrm>
            <a:off x="11747500" y="366740"/>
            <a:ext cx="444600" cy="4446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1ee2a13e_0_275"/>
          <p:cNvSpPr txBox="1"/>
          <p:nvPr>
            <p:ph type="title"/>
          </p:nvPr>
        </p:nvSpPr>
        <p:spPr>
          <a:xfrm>
            <a:off x="838200" y="365125"/>
            <a:ext cx="10515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Baskerville"/>
              <a:buNone/>
              <a:defRPr sz="4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g701ee2a13e_0_27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g701ee2a13e_0_27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701ee2a13e_0_27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g701ee2a13e_0_275"/>
          <p:cNvSpPr txBox="1"/>
          <p:nvPr>
            <p:ph idx="12" type="sldNum"/>
          </p:nvPr>
        </p:nvSpPr>
        <p:spPr>
          <a:xfrm>
            <a:off x="10944224" y="6356350"/>
            <a:ext cx="409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7" name="Google Shape;137;g701ee2a13e_0_275"/>
          <p:cNvGrpSpPr/>
          <p:nvPr/>
        </p:nvGrpSpPr>
        <p:grpSpPr>
          <a:xfrm>
            <a:off x="11469950" y="6409690"/>
            <a:ext cx="0" cy="448200"/>
            <a:chOff x="11469950" y="6409690"/>
            <a:chExt cx="0" cy="448200"/>
          </a:xfrm>
        </p:grpSpPr>
        <p:cxnSp>
          <p:nvCxnSpPr>
            <p:cNvPr id="138" name="Google Shape;138;g701ee2a13e_0_275"/>
            <p:cNvCxnSpPr/>
            <p:nvPr/>
          </p:nvCxnSpPr>
          <p:spPr>
            <a:xfrm>
              <a:off x="11469950" y="6409690"/>
              <a:ext cx="0" cy="448200"/>
            </a:xfrm>
            <a:prstGeom prst="straightConnector1">
              <a:avLst/>
            </a:prstGeom>
            <a:noFill/>
            <a:ln cap="flat" cmpd="sng" w="12700">
              <a:solidFill>
                <a:srgbClr val="327B6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g701ee2a13e_0_275"/>
            <p:cNvCxnSpPr/>
            <p:nvPr/>
          </p:nvCxnSpPr>
          <p:spPr>
            <a:xfrm>
              <a:off x="11469950" y="6409690"/>
              <a:ext cx="0" cy="311700"/>
            </a:xfrm>
            <a:prstGeom prst="straightConnector1">
              <a:avLst/>
            </a:prstGeom>
            <a:noFill/>
            <a:ln cap="rnd" cmpd="sng" w="63500">
              <a:solidFill>
                <a:srgbClr val="DBB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1ee2a13e_0_28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701ee2a13e_0_28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g701ee2a13e_0_2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g701ee2a13e_0_2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701ee2a13e_0_2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01ee2a13e_0_2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701ee2a13e_0_29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g701ee2a13e_0_29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701ee2a13e_0_2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701ee2a13e_0_2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701ee2a13e_0_2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1ee2a13e_0_297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701ee2a13e_0_297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g701ee2a13e_0_297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g701ee2a13e_0_297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g701ee2a13e_0_297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g701ee2a13e_0_29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g701ee2a13e_0_29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g701ee2a13e_0_29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838200" y="365125"/>
            <a:ext cx="10515600" cy="1019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Baskerville"/>
              <a:buNone/>
              <a:defRPr sz="4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10944224" y="6356350"/>
            <a:ext cx="40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DBB18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" name="Google Shape;27;p19"/>
          <p:cNvGrpSpPr/>
          <p:nvPr/>
        </p:nvGrpSpPr>
        <p:grpSpPr>
          <a:xfrm>
            <a:off x="11469950" y="6409690"/>
            <a:ext cx="0" cy="448310"/>
            <a:chOff x="11469950" y="6409690"/>
            <a:chExt cx="0" cy="448310"/>
          </a:xfrm>
        </p:grpSpPr>
        <p:cxnSp>
          <p:nvCxnSpPr>
            <p:cNvPr id="28" name="Google Shape;28;p19"/>
            <p:cNvCxnSpPr/>
            <p:nvPr/>
          </p:nvCxnSpPr>
          <p:spPr>
            <a:xfrm>
              <a:off x="11469950" y="6409690"/>
              <a:ext cx="0" cy="448310"/>
            </a:xfrm>
            <a:prstGeom prst="straightConnector1">
              <a:avLst/>
            </a:prstGeom>
            <a:noFill/>
            <a:ln cap="flat" cmpd="sng" w="12700">
              <a:solidFill>
                <a:srgbClr val="327B6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9"/>
            <p:cNvCxnSpPr/>
            <p:nvPr/>
          </p:nvCxnSpPr>
          <p:spPr>
            <a:xfrm>
              <a:off x="11469950" y="6409690"/>
              <a:ext cx="0" cy="311785"/>
            </a:xfrm>
            <a:prstGeom prst="straightConnector1">
              <a:avLst/>
            </a:prstGeom>
            <a:noFill/>
            <a:ln cap="rnd" cmpd="sng" w="63500">
              <a:solidFill>
                <a:srgbClr val="DBB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1ee2a13e_0_30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701ee2a13e_0_30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g701ee2a13e_0_30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g701ee2a13e_0_30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1ee2a13e_0_311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g701ee2a13e_0_311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70" name="Google Shape;170;g701ee2a13e_0_311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1" name="Google Shape;171;g701ee2a13e_0_3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g701ee2a13e_0_3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g701ee2a13e_0_3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1ee2a13e_0_31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701ee2a13e_0_318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g701ee2a13e_0_318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8" name="Google Shape;178;g701ee2a13e_0_3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g701ee2a13e_0_3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701ee2a13e_0_3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1ee2a13e_0_3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701ee2a13e_0_325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4" name="Google Shape;184;g701ee2a13e_0_32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g701ee2a13e_0_32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701ee2a13e_0_3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01ee2a13e_0_331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701ee2a13e_0_331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g701ee2a13e_0_3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g701ee2a13e_0_3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g701ee2a13e_0_3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18"/>
          <p:cNvGrpSpPr/>
          <p:nvPr/>
        </p:nvGrpSpPr>
        <p:grpSpPr>
          <a:xfrm>
            <a:off x="-874215" y="3410412"/>
            <a:ext cx="4165870" cy="5170206"/>
            <a:chOff x="-874215" y="3410412"/>
            <a:chExt cx="4165870" cy="5170206"/>
          </a:xfrm>
        </p:grpSpPr>
        <p:sp>
          <p:nvSpPr>
            <p:cNvPr id="36" name="Google Shape;36;p18"/>
            <p:cNvSpPr/>
            <p:nvPr/>
          </p:nvSpPr>
          <p:spPr>
            <a:xfrm rot="-2700000">
              <a:off x="-593721" y="4583741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8"/>
            <p:cNvSpPr/>
            <p:nvPr/>
          </p:nvSpPr>
          <p:spPr>
            <a:xfrm rot="-2700000">
              <a:off x="-593720" y="6369410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8"/>
            <p:cNvSpPr/>
            <p:nvPr/>
          </p:nvSpPr>
          <p:spPr>
            <a:xfrm rot="-2700000">
              <a:off x="531546" y="3690907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 rot="-2700000">
              <a:off x="531547" y="5476576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1AA39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8"/>
            <p:cNvSpPr/>
            <p:nvPr/>
          </p:nvSpPr>
          <p:spPr>
            <a:xfrm rot="-2700000">
              <a:off x="1656812" y="4583741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8"/>
            <p:cNvSpPr/>
            <p:nvPr/>
          </p:nvSpPr>
          <p:spPr>
            <a:xfrm rot="-2700000">
              <a:off x="1656813" y="6369410"/>
              <a:ext cx="1354347" cy="1354347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8"/>
            <p:cNvSpPr/>
            <p:nvPr/>
          </p:nvSpPr>
          <p:spPr>
            <a:xfrm rot="-2700000">
              <a:off x="123991" y="5961858"/>
              <a:ext cx="2169452" cy="216945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18"/>
          <p:cNvSpPr/>
          <p:nvPr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lt1">
              <a:alpha val="6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8"/>
          <p:cNvSpPr/>
          <p:nvPr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6" name="Google Shape;66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8" name="Google Shape;7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9" name="Google Shape;7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1ee2a13e_0_2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3" name="Google Shape;103;g701ee2a13e_0_2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g701ee2a13e_0_2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g701ee2a13e_0_2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g701ee2a13e_0_2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hyperlink" Target="http://www.goumd.com/DC202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"/>
          <p:cNvGrpSpPr/>
          <p:nvPr/>
        </p:nvGrpSpPr>
        <p:grpSpPr>
          <a:xfrm>
            <a:off x="1178400" y="2113550"/>
            <a:ext cx="9835200" cy="2385175"/>
            <a:chOff x="1178400" y="2108683"/>
            <a:chExt cx="9835200" cy="2385175"/>
          </a:xfrm>
        </p:grpSpPr>
        <p:sp>
          <p:nvSpPr>
            <p:cNvPr id="199" name="Google Shape;199;p1"/>
            <p:cNvSpPr txBox="1"/>
            <p:nvPr/>
          </p:nvSpPr>
          <p:spPr>
            <a:xfrm>
              <a:off x="1178400" y="2108683"/>
              <a:ext cx="9835200" cy="150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rPr b="0" i="0" lang="en-US" sz="6600" u="none" cap="none" strike="noStrike">
                  <a:solidFill>
                    <a:srgbClr val="073763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Campus Traffic Count</a:t>
              </a:r>
              <a:endParaRPr b="0" i="0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 txBox="1"/>
            <p:nvPr/>
          </p:nvSpPr>
          <p:spPr>
            <a:xfrm>
              <a:off x="4561200" y="3460658"/>
              <a:ext cx="3069600" cy="103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 cap="none" strike="noStrike">
                  <a:solidFill>
                    <a:srgbClr val="0B5394"/>
                  </a:solidFill>
                  <a:latin typeface="Calibri"/>
                  <a:ea typeface="Calibri"/>
                  <a:cs typeface="Calibri"/>
                  <a:sym typeface="Calibri"/>
                </a:rPr>
                <a:t>Team - DC20036</a:t>
              </a:r>
              <a:endParaRPr b="0" i="0" sz="30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"/>
          <p:cNvGrpSpPr/>
          <p:nvPr/>
        </p:nvGrpSpPr>
        <p:grpSpPr>
          <a:xfrm>
            <a:off x="-834607" y="-244928"/>
            <a:ext cx="5419731" cy="7347857"/>
            <a:chOff x="5730869" y="1536700"/>
            <a:chExt cx="5419731" cy="7347857"/>
          </a:xfrm>
        </p:grpSpPr>
        <p:grpSp>
          <p:nvGrpSpPr>
            <p:cNvPr id="202" name="Google Shape;202;p1"/>
            <p:cNvGrpSpPr/>
            <p:nvPr/>
          </p:nvGrpSpPr>
          <p:grpSpPr>
            <a:xfrm>
              <a:off x="6070856" y="1536700"/>
              <a:ext cx="5079744" cy="4337957"/>
              <a:chOff x="6070856" y="1536700"/>
              <a:chExt cx="5079744" cy="4337957"/>
            </a:xfrm>
          </p:grpSpPr>
          <p:sp>
            <p:nvSpPr>
              <p:cNvPr id="203" name="Google Shape;203;p1"/>
              <p:cNvSpPr/>
              <p:nvPr/>
            </p:nvSpPr>
            <p:spPr>
              <a:xfrm>
                <a:off x="7797800" y="1536700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6070856" y="2864757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1"/>
            <p:cNvGrpSpPr/>
            <p:nvPr/>
          </p:nvGrpSpPr>
          <p:grpSpPr>
            <a:xfrm flipH="1">
              <a:off x="5730869" y="4546600"/>
              <a:ext cx="5079744" cy="4337957"/>
              <a:chOff x="6070856" y="1536700"/>
              <a:chExt cx="5079744" cy="4337957"/>
            </a:xfrm>
          </p:grpSpPr>
          <p:sp>
            <p:nvSpPr>
              <p:cNvPr id="206" name="Google Shape;206;p1"/>
              <p:cNvSpPr/>
              <p:nvPr/>
            </p:nvSpPr>
            <p:spPr>
              <a:xfrm>
                <a:off x="7797800" y="1536700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"/>
              <p:cNvSpPr/>
              <p:nvPr/>
            </p:nvSpPr>
            <p:spPr>
              <a:xfrm>
                <a:off x="6070856" y="2864757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200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" name="Google Shape;208;p1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209" name="Google Shape;209;p1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1"/>
          <p:cNvSpPr txBox="1"/>
          <p:nvPr/>
        </p:nvSpPr>
        <p:spPr>
          <a:xfrm>
            <a:off x="5145550" y="4709575"/>
            <a:ext cx="2179500" cy="12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Shaoli Qian, Yannan Liu, Wenshan Cao</a:t>
            </a:r>
            <a:endParaRPr b="0" i="0" sz="2400" u="none" cap="none" strike="noStrike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g7ecf76df76_0_99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40" name="Google Shape;340;g7ecf76df76_0_99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g7ecf76df76_0_99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2" name="Google Shape;342;g7ecf76df76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g7ecf76df76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237" y="1305075"/>
            <a:ext cx="4556926" cy="28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7ecf76df76_0_99"/>
          <p:cNvSpPr txBox="1"/>
          <p:nvPr>
            <p:ph idx="4294967295" type="title"/>
          </p:nvPr>
        </p:nvSpPr>
        <p:spPr>
          <a:xfrm>
            <a:off x="1589275" y="368300"/>
            <a:ext cx="88083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B186"/>
              </a:buClr>
              <a:buSzPts val="4000"/>
              <a:buFont typeface="Libre Baskerville"/>
              <a:buNone/>
            </a:pPr>
            <a:r>
              <a:rPr lang="en-US">
                <a:solidFill>
                  <a:srgbClr val="0B5394"/>
                </a:solidFill>
              </a:rPr>
              <a:t>Predictive Model —M5P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345" name="Google Shape;345;g7ecf76df76_0_99"/>
          <p:cNvSpPr txBox="1"/>
          <p:nvPr/>
        </p:nvSpPr>
        <p:spPr>
          <a:xfrm>
            <a:off x="6714884" y="4697846"/>
            <a:ext cx="4755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Correlation coefficient                 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0.9343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 absolute error                   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16.1178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Root mean squared error       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41.6572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Relative absolute error            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23.7574 %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Root relative squared error        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35.6492 %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7ecf76df76_0_99"/>
          <p:cNvSpPr txBox="1"/>
          <p:nvPr/>
        </p:nvSpPr>
        <p:spPr>
          <a:xfrm>
            <a:off x="1589275" y="4325800"/>
            <a:ext cx="47553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Input Predictors: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Weekday;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Isevent;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Location;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Precipitation;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Windspeed.</a:t>
            </a:r>
            <a:endParaRPr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7ecf76df76_0_99"/>
          <p:cNvSpPr txBox="1"/>
          <p:nvPr/>
        </p:nvSpPr>
        <p:spPr>
          <a:xfrm>
            <a:off x="4312500" y="5157250"/>
            <a:ext cx="18768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Outcome: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7ecf76df76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75" y="1376375"/>
            <a:ext cx="4968375" cy="25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7ecf76df76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497" y="1891263"/>
            <a:ext cx="1781025" cy="1726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g7ecf76df76_0_99"/>
          <p:cNvCxnSpPr/>
          <p:nvPr/>
        </p:nvCxnSpPr>
        <p:spPr>
          <a:xfrm flipH="1" rot="10800000">
            <a:off x="5773800" y="5426450"/>
            <a:ext cx="6957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g7ecf76df76_0_99"/>
          <p:cNvSpPr txBox="1"/>
          <p:nvPr/>
        </p:nvSpPr>
        <p:spPr>
          <a:xfrm>
            <a:off x="7365650" y="2345475"/>
            <a:ext cx="208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b="1"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7ecf76df76_0_99"/>
          <p:cNvSpPr txBox="1"/>
          <p:nvPr/>
        </p:nvSpPr>
        <p:spPr>
          <a:xfrm>
            <a:off x="2765675" y="2345463"/>
            <a:ext cx="2087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b="1" sz="18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7ecf76df76_0_99"/>
          <p:cNvSpPr txBox="1"/>
          <p:nvPr/>
        </p:nvSpPr>
        <p:spPr>
          <a:xfrm>
            <a:off x="8394575" y="6205300"/>
            <a:ext cx="20871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Looks good!</a:t>
            </a:r>
            <a:endParaRPr b="1" sz="2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ecf76df76_0_46"/>
          <p:cNvSpPr txBox="1"/>
          <p:nvPr>
            <p:ph idx="12" type="sldNum"/>
          </p:nvPr>
        </p:nvSpPr>
        <p:spPr>
          <a:xfrm>
            <a:off x="99060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0" name="Google Shape;360;g7ecf76df76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725" y="21694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7ecf76df7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962" y="819275"/>
            <a:ext cx="2981700" cy="29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7ecf76df76_0_46"/>
          <p:cNvSpPr txBox="1"/>
          <p:nvPr/>
        </p:nvSpPr>
        <p:spPr>
          <a:xfrm>
            <a:off x="197225" y="207275"/>
            <a:ext cx="10546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Create Tools</a:t>
            </a:r>
            <a:endParaRPr b="1" sz="3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g7ecf76df76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6900" y="4079875"/>
            <a:ext cx="2009775" cy="227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g7ecf76df76_0_46"/>
          <p:cNvCxnSpPr>
            <a:stCxn id="360" idx="3"/>
            <a:endCxn id="361" idx="1"/>
          </p:cNvCxnSpPr>
          <p:nvPr/>
        </p:nvCxnSpPr>
        <p:spPr>
          <a:xfrm flipH="1" rot="10800000">
            <a:off x="4109850" y="2310113"/>
            <a:ext cx="3501000" cy="93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g7ecf76df76_0_46"/>
          <p:cNvCxnSpPr>
            <a:stCxn id="360" idx="3"/>
          </p:cNvCxnSpPr>
          <p:nvPr/>
        </p:nvCxnSpPr>
        <p:spPr>
          <a:xfrm>
            <a:off x="4109850" y="3241013"/>
            <a:ext cx="3619500" cy="2015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g7ecf76df76_0_46"/>
          <p:cNvSpPr txBox="1"/>
          <p:nvPr/>
        </p:nvSpPr>
        <p:spPr>
          <a:xfrm rot="-1106097">
            <a:off x="5327025" y="1967526"/>
            <a:ext cx="2004568" cy="5511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rebuilt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 in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7ecf76df76_0_46"/>
          <p:cNvSpPr txBox="1"/>
          <p:nvPr/>
        </p:nvSpPr>
        <p:spPr>
          <a:xfrm rot="1554224">
            <a:off x="5190524" y="4251717"/>
            <a:ext cx="1755251" cy="551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built in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7ecf76df76_0_46"/>
          <p:cNvSpPr txBox="1"/>
          <p:nvPr/>
        </p:nvSpPr>
        <p:spPr>
          <a:xfrm>
            <a:off x="1666688" y="4312575"/>
            <a:ext cx="27432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M5P in weka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g7ecf76df76_0_46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70" name="Google Shape;370;g7ecf76df76_0_46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g7ecf76df76_0_46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g7ecf76df76_0_46"/>
          <p:cNvSpPr txBox="1"/>
          <p:nvPr/>
        </p:nvSpPr>
        <p:spPr>
          <a:xfrm>
            <a:off x="197225" y="895950"/>
            <a:ext cx="86280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b="1" lang="en-US" sz="24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Implement M5P in Python and Javascript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7ecf76df76_0_61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79" name="Google Shape;379;g7ecf76df76_0_61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g7ecf76df76_0_61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Google Shape;381;g7ecf76df76_0_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g7ecf76df76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400" y="1741475"/>
            <a:ext cx="9052471" cy="49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7ecf76df76_0_61"/>
          <p:cNvSpPr txBox="1"/>
          <p:nvPr/>
        </p:nvSpPr>
        <p:spPr>
          <a:xfrm>
            <a:off x="319625" y="368300"/>
            <a:ext cx="79539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b="1" lang="en-US" sz="24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Create web-based Visualization Tool</a:t>
            </a:r>
            <a:endParaRPr b="1" sz="2400"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83D6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7ecf76df76_0_61"/>
          <p:cNvSpPr txBox="1"/>
          <p:nvPr/>
        </p:nvSpPr>
        <p:spPr>
          <a:xfrm>
            <a:off x="3183388" y="1054888"/>
            <a:ext cx="5428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www.GoUMD.com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ecf76df76_0_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1" name="Google Shape;391;g7ecf76df76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93" y="3794800"/>
            <a:ext cx="5736296" cy="274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7ecf76df76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8587" y="3794800"/>
            <a:ext cx="5911126" cy="2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7ecf76df76_0_51"/>
          <p:cNvSpPr txBox="1"/>
          <p:nvPr/>
        </p:nvSpPr>
        <p:spPr>
          <a:xfrm>
            <a:off x="506825" y="1572275"/>
            <a:ext cx="3434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Did Bicycle event work?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Talk data to me!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7ecf76df76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775" y="368301"/>
            <a:ext cx="3358330" cy="251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7ecf76df76_0_51"/>
          <p:cNvSpPr txBox="1"/>
          <p:nvPr/>
        </p:nvSpPr>
        <p:spPr>
          <a:xfrm>
            <a:off x="506813" y="3092675"/>
            <a:ext cx="5969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Sensor Count                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7ecf76df76_0_51"/>
          <p:cNvSpPr/>
          <p:nvPr/>
        </p:nvSpPr>
        <p:spPr>
          <a:xfrm>
            <a:off x="3292113" y="5513275"/>
            <a:ext cx="13344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7ecf76df76_0_51"/>
          <p:cNvSpPr/>
          <p:nvPr/>
        </p:nvSpPr>
        <p:spPr>
          <a:xfrm>
            <a:off x="9102613" y="5272600"/>
            <a:ext cx="1334400" cy="36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7ecf76df76_0_51"/>
          <p:cNvSpPr txBox="1"/>
          <p:nvPr/>
        </p:nvSpPr>
        <p:spPr>
          <a:xfrm>
            <a:off x="8044750" y="1572275"/>
            <a:ext cx="41475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More bicyclists, less cars.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It worked!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g7ecf76df76_0_51"/>
          <p:cNvSpPr txBox="1"/>
          <p:nvPr/>
        </p:nvSpPr>
        <p:spPr>
          <a:xfrm>
            <a:off x="197225" y="207275"/>
            <a:ext cx="10546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83D65"/>
                </a:solidFill>
                <a:latin typeface="Calibri"/>
                <a:ea typeface="Calibri"/>
                <a:cs typeface="Calibri"/>
                <a:sym typeface="Calibri"/>
              </a:rPr>
              <a:t>Future use</a:t>
            </a:r>
            <a:endParaRPr b="1" sz="3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7ecf76df76_0_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9681" y="3237600"/>
            <a:ext cx="2955056" cy="2216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ecf76df76_0_51"/>
          <p:cNvSpPr txBox="1"/>
          <p:nvPr/>
        </p:nvSpPr>
        <p:spPr>
          <a:xfrm>
            <a:off x="8044750" y="3106150"/>
            <a:ext cx="3000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Count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12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" name="Google Shape;410;p12"/>
          <p:cNvSpPr/>
          <p:nvPr/>
        </p:nvSpPr>
        <p:spPr>
          <a:xfrm flipH="1" rot="10800000">
            <a:off x="5254889" y="3811387"/>
            <a:ext cx="4662" cy="9926"/>
          </a:xfrm>
          <a:custGeom>
            <a:rect b="b" l="l" r="r" t="t"/>
            <a:pathLst>
              <a:path extrusionOk="0" h="9926" w="4662">
                <a:moveTo>
                  <a:pt x="2343" y="9926"/>
                </a:moveTo>
                <a:lnTo>
                  <a:pt x="4662" y="4963"/>
                </a:lnTo>
                <a:lnTo>
                  <a:pt x="2343" y="0"/>
                </a:lnTo>
                <a:lnTo>
                  <a:pt x="0" y="4963"/>
                </a:lnTo>
                <a:lnTo>
                  <a:pt x="2343" y="9926"/>
                </a:lnTo>
                <a:close/>
              </a:path>
            </a:pathLst>
          </a:custGeom>
          <a:solidFill>
            <a:srgbClr val="327B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 txBox="1"/>
          <p:nvPr>
            <p:ph type="title"/>
          </p:nvPr>
        </p:nvSpPr>
        <p:spPr>
          <a:xfrm>
            <a:off x="479825" y="450325"/>
            <a:ext cx="37389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Libre Baskerville"/>
              <a:buNone/>
            </a:pPr>
            <a:r>
              <a:rPr lang="en-US">
                <a:solidFill>
                  <a:srgbClr val="073763"/>
                </a:solidFill>
              </a:rPr>
              <a:t>Limitations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412" name="Google Shape;412;p12"/>
          <p:cNvSpPr txBox="1"/>
          <p:nvPr/>
        </p:nvSpPr>
        <p:spPr>
          <a:xfrm>
            <a:off x="1276450" y="1469425"/>
            <a:ext cx="105681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Calibri"/>
              <a:buChar char="●"/>
            </a:pPr>
            <a:r>
              <a:rPr b="1" i="0" lang="en-US" sz="2600" cap="none" strike="noStrike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Overlapped data</a:t>
            </a:r>
            <a:endParaRPr sz="18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he same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instance of mode 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may be counted multiple times at the same location by different sensors,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produc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ing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 outliers and caus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ing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less accurate </a:t>
            </a:r>
            <a:r>
              <a:rPr i="0" lang="en-US" sz="2000" u="none" cap="none" strike="noStrike">
                <a:latin typeface="Calibri"/>
                <a:ea typeface="Calibri"/>
                <a:cs typeface="Calibri"/>
                <a:sym typeface="Calibri"/>
              </a:rPr>
              <a:t>predictive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outcome.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Missing data</a:t>
            </a:r>
            <a:endParaRPr b="1" sz="2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2-week span, allowing less space for model optimization.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600"/>
              <a:buFont typeface="Calibri"/>
              <a:buChar char="●"/>
            </a:pPr>
            <a:r>
              <a:rPr b="1" lang="en-US" sz="2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Limited samples</a:t>
            </a:r>
            <a:r>
              <a:rPr b="1" lang="en-US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certain time ranges, some sensors reported 0 counts in a certain period, which is obviously inaccurate.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2"/>
          <p:cNvSpPr txBox="1"/>
          <p:nvPr>
            <p:ph idx="12" type="sldNum"/>
          </p:nvPr>
        </p:nvSpPr>
        <p:spPr>
          <a:xfrm>
            <a:off x="10944224" y="6356350"/>
            <a:ext cx="4095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12"/>
          <p:cNvSpPr/>
          <p:nvPr/>
        </p:nvSpPr>
        <p:spPr>
          <a:xfrm flipH="1" rot="10800000">
            <a:off x="6932449" y="3811387"/>
            <a:ext cx="4662" cy="9926"/>
          </a:xfrm>
          <a:custGeom>
            <a:rect b="b" l="l" r="r" t="t"/>
            <a:pathLst>
              <a:path extrusionOk="0" h="9926" w="4662">
                <a:moveTo>
                  <a:pt x="2319" y="9926"/>
                </a:moveTo>
                <a:lnTo>
                  <a:pt x="4662" y="4963"/>
                </a:lnTo>
                <a:lnTo>
                  <a:pt x="2319" y="0"/>
                </a:lnTo>
                <a:lnTo>
                  <a:pt x="0" y="4963"/>
                </a:lnTo>
                <a:lnTo>
                  <a:pt x="2319" y="9926"/>
                </a:lnTo>
                <a:close/>
              </a:path>
            </a:pathLst>
          </a:custGeom>
          <a:solidFill>
            <a:srgbClr val="327B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12"/>
          <p:cNvGrpSpPr/>
          <p:nvPr/>
        </p:nvGrpSpPr>
        <p:grpSpPr>
          <a:xfrm>
            <a:off x="11469950" y="6409690"/>
            <a:ext cx="0" cy="448310"/>
            <a:chOff x="11469950" y="6409690"/>
            <a:chExt cx="0" cy="448310"/>
          </a:xfrm>
        </p:grpSpPr>
        <p:cxnSp>
          <p:nvCxnSpPr>
            <p:cNvPr id="416" name="Google Shape;416;p12"/>
            <p:cNvCxnSpPr/>
            <p:nvPr/>
          </p:nvCxnSpPr>
          <p:spPr>
            <a:xfrm>
              <a:off x="11469950" y="6409690"/>
              <a:ext cx="0" cy="448310"/>
            </a:xfrm>
            <a:prstGeom prst="straightConnector1">
              <a:avLst/>
            </a:prstGeom>
            <a:noFill/>
            <a:ln cap="flat" cmpd="sng" w="12700">
              <a:solidFill>
                <a:srgbClr val="327B6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12"/>
            <p:cNvCxnSpPr/>
            <p:nvPr/>
          </p:nvCxnSpPr>
          <p:spPr>
            <a:xfrm>
              <a:off x="11469950" y="6409690"/>
              <a:ext cx="0" cy="311785"/>
            </a:xfrm>
            <a:prstGeom prst="straightConnector1">
              <a:avLst/>
            </a:prstGeom>
            <a:noFill/>
            <a:ln cap="rnd" cmpd="sng" w="63500">
              <a:solidFill>
                <a:srgbClr val="DBB18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18" name="Google Shape;418;p12"/>
          <p:cNvGrpSpPr/>
          <p:nvPr/>
        </p:nvGrpSpPr>
        <p:grpSpPr>
          <a:xfrm>
            <a:off x="7957344" y="-489857"/>
            <a:ext cx="5419731" cy="7347857"/>
            <a:chOff x="5730869" y="1536700"/>
            <a:chExt cx="5419731" cy="7347857"/>
          </a:xfrm>
        </p:grpSpPr>
        <p:grpSp>
          <p:nvGrpSpPr>
            <p:cNvPr id="419" name="Google Shape;419;p12"/>
            <p:cNvGrpSpPr/>
            <p:nvPr/>
          </p:nvGrpSpPr>
          <p:grpSpPr>
            <a:xfrm>
              <a:off x="6070856" y="1536700"/>
              <a:ext cx="5079744" cy="4337957"/>
              <a:chOff x="6070856" y="1536700"/>
              <a:chExt cx="5079744" cy="4337957"/>
            </a:xfrm>
          </p:grpSpPr>
          <p:sp>
            <p:nvSpPr>
              <p:cNvPr id="420" name="Google Shape;420;p12"/>
              <p:cNvSpPr/>
              <p:nvPr/>
            </p:nvSpPr>
            <p:spPr>
              <a:xfrm>
                <a:off x="7797800" y="1536700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941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12"/>
              <p:cNvSpPr/>
              <p:nvPr/>
            </p:nvSpPr>
            <p:spPr>
              <a:xfrm>
                <a:off x="6070856" y="2864757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941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12"/>
            <p:cNvGrpSpPr/>
            <p:nvPr/>
          </p:nvGrpSpPr>
          <p:grpSpPr>
            <a:xfrm flipH="1">
              <a:off x="5730869" y="4546600"/>
              <a:ext cx="5079744" cy="4337957"/>
              <a:chOff x="6070856" y="1536700"/>
              <a:chExt cx="5079744" cy="4337957"/>
            </a:xfrm>
          </p:grpSpPr>
          <p:sp>
            <p:nvSpPr>
              <p:cNvPr id="423" name="Google Shape;423;p12"/>
              <p:cNvSpPr/>
              <p:nvPr/>
            </p:nvSpPr>
            <p:spPr>
              <a:xfrm>
                <a:off x="7797800" y="1536700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941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2"/>
              <p:cNvSpPr/>
              <p:nvPr/>
            </p:nvSpPr>
            <p:spPr>
              <a:xfrm>
                <a:off x="6070856" y="2864757"/>
                <a:ext cx="3352800" cy="3009900"/>
              </a:xfrm>
              <a:prstGeom prst="parallelogram">
                <a:avLst>
                  <a:gd fmla="val 42807" name="adj"/>
                </a:avLst>
              </a:prstGeom>
              <a:noFill/>
              <a:ln cap="flat" cmpd="sng" w="9525">
                <a:solidFill>
                  <a:schemeClr val="lt1">
                    <a:alpha val="941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7ecf76df76_0_0"/>
          <p:cNvSpPr/>
          <p:nvPr/>
        </p:nvSpPr>
        <p:spPr>
          <a:xfrm>
            <a:off x="6096000" y="0"/>
            <a:ext cx="6096000" cy="685050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g7ecf76df76_0_0"/>
          <p:cNvSpPr txBox="1"/>
          <p:nvPr/>
        </p:nvSpPr>
        <p:spPr>
          <a:xfrm>
            <a:off x="2127300" y="2590550"/>
            <a:ext cx="79374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i="0" lang="en-US" sz="8000" u="none" cap="none" strike="noStrike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i="0" sz="8000" u="none" cap="none" strike="noStrike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7ecf76df76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749" y="3951000"/>
            <a:ext cx="5623174" cy="28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7ecf76df76_0_1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7ecf76df76_0_135"/>
          <p:cNvPicPr preferRelativeResize="0"/>
          <p:nvPr/>
        </p:nvPicPr>
        <p:blipFill rotWithShape="1">
          <a:blip r:embed="rId4">
            <a:alphaModFix/>
          </a:blip>
          <a:srcRect b="-130830" l="-2790" r="2789" t="130830"/>
          <a:stretch/>
        </p:blipFill>
        <p:spPr>
          <a:xfrm>
            <a:off x="-499225" y="2985753"/>
            <a:ext cx="12192002" cy="187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7ecf76df76_0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0"/>
            <a:ext cx="598594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7ecf76df76_0_135"/>
          <p:cNvSpPr txBox="1"/>
          <p:nvPr>
            <p:ph type="title"/>
          </p:nvPr>
        </p:nvSpPr>
        <p:spPr>
          <a:xfrm>
            <a:off x="6304450" y="1178950"/>
            <a:ext cx="2457600" cy="90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B5394"/>
                </a:solidFill>
              </a:rPr>
              <a:t>Our </a:t>
            </a:r>
            <a:r>
              <a:rPr b="1" lang="en-US" sz="3600">
                <a:solidFill>
                  <a:srgbClr val="0B5394"/>
                </a:solidFill>
              </a:rPr>
              <a:t>Goals</a:t>
            </a:r>
            <a:endParaRPr b="1" sz="3600">
              <a:solidFill>
                <a:srgbClr val="0B5394"/>
              </a:solidFill>
            </a:endParaRPr>
          </a:p>
        </p:txBody>
      </p:sp>
      <p:sp>
        <p:nvSpPr>
          <p:cNvPr id="222" name="Google Shape;222;g7ecf76df76_0_135"/>
          <p:cNvSpPr/>
          <p:nvPr/>
        </p:nvSpPr>
        <p:spPr>
          <a:xfrm>
            <a:off x="183575" y="3909900"/>
            <a:ext cx="5267700" cy="28116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7ecf76df76_0_135"/>
          <p:cNvSpPr txBox="1"/>
          <p:nvPr/>
        </p:nvSpPr>
        <p:spPr>
          <a:xfrm>
            <a:off x="6304450" y="2162250"/>
            <a:ext cx="5395500" cy="11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A good practice in data analysis;</a:t>
            </a:r>
            <a:endParaRPr b="1" sz="2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Sustainable output for future use.</a:t>
            </a:r>
            <a:endParaRPr b="1" sz="2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7ecf76df76_0_135"/>
          <p:cNvSpPr txBox="1"/>
          <p:nvPr/>
        </p:nvSpPr>
        <p:spPr>
          <a:xfrm>
            <a:off x="6614475" y="3792600"/>
            <a:ext cx="16614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Data Dictionary</a:t>
            </a:r>
            <a:endParaRPr b="1" sz="1800">
              <a:solidFill>
                <a:srgbClr val="99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7ecf76df76_0_135"/>
          <p:cNvSpPr txBox="1"/>
          <p:nvPr/>
        </p:nvSpPr>
        <p:spPr>
          <a:xfrm rot="474">
            <a:off x="3698631" y="3800552"/>
            <a:ext cx="2174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9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Problem Statement</a:t>
            </a:r>
            <a:endParaRPr b="1" sz="1800">
              <a:solidFill>
                <a:srgbClr val="99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g7ecf76df76_0_135"/>
          <p:cNvCxnSpPr/>
          <p:nvPr/>
        </p:nvCxnSpPr>
        <p:spPr>
          <a:xfrm>
            <a:off x="5855400" y="4066050"/>
            <a:ext cx="3549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g7ecf76df76_0_135"/>
          <p:cNvCxnSpPr/>
          <p:nvPr/>
        </p:nvCxnSpPr>
        <p:spPr>
          <a:xfrm>
            <a:off x="6032838" y="3909900"/>
            <a:ext cx="0" cy="3123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g7ecf76df76_0_135"/>
          <p:cNvCxnSpPr/>
          <p:nvPr/>
        </p:nvCxnSpPr>
        <p:spPr>
          <a:xfrm flipH="1" rot="10800000">
            <a:off x="6091550" y="3195575"/>
            <a:ext cx="411900" cy="5397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g7ecf76dede_0_2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235" name="Google Shape;235;g7ecf76dede_0_2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7ecf76dede_0_2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7" name="Google Shape;237;g7ecf76dede_0_2"/>
          <p:cNvCxnSpPr/>
          <p:nvPr/>
        </p:nvCxnSpPr>
        <p:spPr>
          <a:xfrm flipH="1" rot="10800000">
            <a:off x="4564575" y="3763925"/>
            <a:ext cx="1357500" cy="2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" name="Google Shape;238;g7ecf76dede_0_2"/>
          <p:cNvSpPr txBox="1"/>
          <p:nvPr/>
        </p:nvSpPr>
        <p:spPr>
          <a:xfrm>
            <a:off x="170500" y="118500"/>
            <a:ext cx="360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Observe</a:t>
            </a:r>
            <a:endParaRPr b="1" sz="3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7ecf76ded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635" y="1238400"/>
            <a:ext cx="8210568" cy="4681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7ecf76dede_0_2"/>
          <p:cNvSpPr txBox="1"/>
          <p:nvPr/>
        </p:nvSpPr>
        <p:spPr>
          <a:xfrm>
            <a:off x="7482850" y="795600"/>
            <a:ext cx="23145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539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Raw dataset</a:t>
            </a:r>
            <a:endParaRPr b="1" sz="2400">
              <a:solidFill>
                <a:srgbClr val="0B539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7ecf76dede_0_2"/>
          <p:cNvSpPr txBox="1"/>
          <p:nvPr/>
        </p:nvSpPr>
        <p:spPr>
          <a:xfrm>
            <a:off x="9612800" y="2520863"/>
            <a:ext cx="17550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C4587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2 week</a:t>
            </a:r>
            <a:endParaRPr b="1" sz="2400">
              <a:solidFill>
                <a:srgbClr val="1C4587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C4587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5 modes</a:t>
            </a:r>
            <a:endParaRPr b="1" sz="2400">
              <a:solidFill>
                <a:srgbClr val="1C4587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1C4587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10 sensors</a:t>
            </a:r>
            <a:endParaRPr b="1" sz="2400">
              <a:solidFill>
                <a:srgbClr val="1C4587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7ecf76dede_0_2"/>
          <p:cNvSpPr/>
          <p:nvPr/>
        </p:nvSpPr>
        <p:spPr>
          <a:xfrm>
            <a:off x="781050" y="1349900"/>
            <a:ext cx="8476500" cy="3123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g7ecf76dede_0_2"/>
          <p:cNvCxnSpPr/>
          <p:nvPr/>
        </p:nvCxnSpPr>
        <p:spPr>
          <a:xfrm>
            <a:off x="9328700" y="1917850"/>
            <a:ext cx="284100" cy="46860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g7ecf76dede_0_213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250" name="Google Shape;250;g7ecf76dede_0_213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g7ecf76dede_0_213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g7ecf76dede_0_213"/>
          <p:cNvSpPr txBox="1"/>
          <p:nvPr/>
        </p:nvSpPr>
        <p:spPr>
          <a:xfrm>
            <a:off x="392175" y="1093775"/>
            <a:ext cx="5529900" cy="30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If you want to search the </a:t>
            </a:r>
            <a:r>
              <a:rPr b="1" lang="en-US" sz="2400" u="sng">
                <a:latin typeface="Calibri"/>
                <a:ea typeface="Calibri"/>
                <a:cs typeface="Calibri"/>
                <a:sym typeface="Calibri"/>
              </a:rPr>
              <a:t>traffic counts 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a certain </a:t>
            </a:r>
            <a:r>
              <a:rPr i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time,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on a certain </a:t>
            </a:r>
            <a:r>
              <a:rPr i="1" lang="en-US" sz="2400" u="sng"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of  a certain </a:t>
            </a:r>
            <a:r>
              <a:rPr i="1" lang="en-US" sz="2400" u="sng">
                <a:latin typeface="Calibri"/>
                <a:ea typeface="Calibri"/>
                <a:cs typeface="Calibri"/>
                <a:sym typeface="Calibri"/>
              </a:rPr>
              <a:t>mode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at a  certain </a:t>
            </a:r>
            <a:r>
              <a:rPr i="1" lang="en-US" sz="2400" u="sng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i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What tools you may use? 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Excel?  Pivot Chart?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7ecf76dede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150" y="235679"/>
            <a:ext cx="5189151" cy="63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7ecf76dede_0_213"/>
          <p:cNvSpPr/>
          <p:nvPr/>
        </p:nvSpPr>
        <p:spPr>
          <a:xfrm>
            <a:off x="6114150" y="235675"/>
            <a:ext cx="19743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7ecf76dede_0_213"/>
          <p:cNvSpPr/>
          <p:nvPr/>
        </p:nvSpPr>
        <p:spPr>
          <a:xfrm>
            <a:off x="6114150" y="518700"/>
            <a:ext cx="19743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7ecf76dede_0_213"/>
          <p:cNvSpPr/>
          <p:nvPr/>
        </p:nvSpPr>
        <p:spPr>
          <a:xfrm rot="-5400000">
            <a:off x="3465900" y="3581975"/>
            <a:ext cx="5688600" cy="39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ecf76dede_0_213"/>
          <p:cNvSpPr/>
          <p:nvPr/>
        </p:nvSpPr>
        <p:spPr>
          <a:xfrm>
            <a:off x="6963250" y="801725"/>
            <a:ext cx="4340100" cy="200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7ecf76dede_0_213"/>
          <p:cNvSpPr txBox="1"/>
          <p:nvPr/>
        </p:nvSpPr>
        <p:spPr>
          <a:xfrm>
            <a:off x="392175" y="4743900"/>
            <a:ext cx="49638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filters have to be chosen in Excel</a:t>
            </a:r>
            <a:endParaRPr b="1" sz="24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g7ecf76dede_0_213"/>
          <p:cNvCxnSpPr/>
          <p:nvPr/>
        </p:nvCxnSpPr>
        <p:spPr>
          <a:xfrm flipH="1" rot="10800000">
            <a:off x="4564575" y="3763925"/>
            <a:ext cx="1357500" cy="2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0" name="Google Shape;260;g7ecf76dede_0_213"/>
          <p:cNvSpPr txBox="1"/>
          <p:nvPr/>
        </p:nvSpPr>
        <p:spPr>
          <a:xfrm rot="-1765908">
            <a:off x="7169055" y="2883138"/>
            <a:ext cx="3793138" cy="607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99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Time - consuming!!</a:t>
            </a:r>
            <a:endParaRPr sz="3000">
              <a:solidFill>
                <a:srgbClr val="99000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7ecf76dede_0_213"/>
          <p:cNvSpPr txBox="1"/>
          <p:nvPr/>
        </p:nvSpPr>
        <p:spPr>
          <a:xfrm>
            <a:off x="170500" y="118500"/>
            <a:ext cx="360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Observe</a:t>
            </a:r>
            <a:endParaRPr b="1" sz="3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ecf76dede_0_68"/>
          <p:cNvSpPr txBox="1"/>
          <p:nvPr/>
        </p:nvSpPr>
        <p:spPr>
          <a:xfrm>
            <a:off x="3638650" y="124625"/>
            <a:ext cx="104439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For prediction, </a:t>
            </a:r>
            <a:endParaRPr b="1" sz="2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you must know what factors may influence on traffic counts</a:t>
            </a:r>
            <a:r>
              <a:rPr b="1" lang="en-US" sz="2600" u="sng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6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g7ecf76dede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7456">
            <a:off x="2847539" y="2021399"/>
            <a:ext cx="5041375" cy="33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7ecf76dede_0_68"/>
          <p:cNvSpPr txBox="1"/>
          <p:nvPr/>
        </p:nvSpPr>
        <p:spPr>
          <a:xfrm rot="-1103792">
            <a:off x="3677384" y="1066402"/>
            <a:ext cx="3961133" cy="88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highlight>
                  <a:srgbClr val="980000"/>
                </a:highlight>
                <a:latin typeface="Calibri"/>
                <a:ea typeface="Calibri"/>
                <a:cs typeface="Calibri"/>
                <a:sym typeface="Calibri"/>
              </a:rPr>
              <a:t>Game Day?</a:t>
            </a:r>
            <a:endParaRPr b="1" sz="2400">
              <a:solidFill>
                <a:srgbClr val="FFFFFF"/>
              </a:solidFill>
              <a:highlight>
                <a:srgbClr val="98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7ecf76dede_0_68"/>
          <p:cNvPicPr preferRelativeResize="0"/>
          <p:nvPr/>
        </p:nvPicPr>
        <p:blipFill rotWithShape="1">
          <a:blip r:embed="rId4">
            <a:alphaModFix/>
          </a:blip>
          <a:srcRect b="16894" l="7401" r="7426" t="20877"/>
          <a:stretch/>
        </p:blipFill>
        <p:spPr>
          <a:xfrm>
            <a:off x="251100" y="2850513"/>
            <a:ext cx="3178650" cy="23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7ecf76dede_0_68"/>
          <p:cNvSpPr txBox="1"/>
          <p:nvPr/>
        </p:nvSpPr>
        <p:spPr>
          <a:xfrm rot="-1103796">
            <a:off x="250604" y="1348405"/>
            <a:ext cx="3118892" cy="88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highlight>
                  <a:srgbClr val="980000"/>
                </a:highlight>
                <a:latin typeface="Calibri"/>
                <a:ea typeface="Calibri"/>
                <a:cs typeface="Calibri"/>
                <a:sym typeface="Calibri"/>
              </a:rPr>
              <a:t>Class Schedule? </a:t>
            </a:r>
            <a:endParaRPr b="1" sz="2400">
              <a:solidFill>
                <a:srgbClr val="FFFFFF"/>
              </a:solidFill>
              <a:highlight>
                <a:srgbClr val="98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highlight>
                  <a:srgbClr val="980000"/>
                </a:highlight>
                <a:latin typeface="Calibri"/>
                <a:ea typeface="Calibri"/>
                <a:cs typeface="Calibri"/>
                <a:sym typeface="Calibri"/>
              </a:rPr>
              <a:t>Weekday or Weekend?</a:t>
            </a:r>
            <a:endParaRPr b="1" sz="2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7ecf76dede_0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7838">
            <a:off x="6916582" y="1397239"/>
            <a:ext cx="5088135" cy="3180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7ecf76dede_0_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09818">
            <a:off x="6972404" y="4172545"/>
            <a:ext cx="4149493" cy="260033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7ecf76dede_0_68"/>
          <p:cNvSpPr txBox="1"/>
          <p:nvPr/>
        </p:nvSpPr>
        <p:spPr>
          <a:xfrm rot="361637">
            <a:off x="6997864" y="3518686"/>
            <a:ext cx="3397079" cy="738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highlight>
                  <a:srgbClr val="980000"/>
                </a:highlight>
                <a:latin typeface="Calibri"/>
                <a:ea typeface="Calibri"/>
                <a:cs typeface="Calibri"/>
                <a:sym typeface="Calibri"/>
              </a:rPr>
              <a:t>Big winds? A heavy rain?</a:t>
            </a:r>
            <a:endParaRPr b="1" sz="2400">
              <a:solidFill>
                <a:srgbClr val="FFFFFF"/>
              </a:solidFill>
              <a:highlight>
                <a:srgbClr val="98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7ecf76dede_0_68"/>
          <p:cNvSpPr txBox="1"/>
          <p:nvPr/>
        </p:nvSpPr>
        <p:spPr>
          <a:xfrm>
            <a:off x="213100" y="124625"/>
            <a:ext cx="360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Explorer</a:t>
            </a:r>
            <a:endParaRPr b="1" sz="3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g7ecf76df76_0_66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282" name="Google Shape;282;g7ecf76df76_0_66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g7ecf76df76_0_66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4" name="Google Shape;284;g7ecf76df76_0_66"/>
          <p:cNvSpPr txBox="1"/>
          <p:nvPr>
            <p:ph idx="12" type="sldNum"/>
          </p:nvPr>
        </p:nvSpPr>
        <p:spPr>
          <a:xfrm>
            <a:off x="9753600" y="65849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7ecf76df76_0_66"/>
          <p:cNvSpPr txBox="1"/>
          <p:nvPr/>
        </p:nvSpPr>
        <p:spPr>
          <a:xfrm>
            <a:off x="319600" y="465500"/>
            <a:ext cx="80265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Ok, we got many factors.</a:t>
            </a:r>
            <a:endParaRPr b="1" sz="2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Now we need many external data. Find them and merge! </a:t>
            </a:r>
            <a:endParaRPr b="1" sz="260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g7ecf76df76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25" y="1859325"/>
            <a:ext cx="8084475" cy="47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7ecf76df76_0_66"/>
          <p:cNvSpPr txBox="1"/>
          <p:nvPr/>
        </p:nvSpPr>
        <p:spPr>
          <a:xfrm>
            <a:off x="724275" y="2163050"/>
            <a:ext cx="39189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0000"/>
                </a:solidFill>
                <a:latin typeface="Calibri"/>
                <a:ea typeface="Calibri"/>
                <a:cs typeface="Calibri"/>
                <a:sym typeface="Calibri"/>
              </a:rPr>
              <a:t>Historical weather records</a:t>
            </a:r>
            <a:endParaRPr b="1" sz="2400">
              <a:solidFill>
                <a:srgbClr val="66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7ecf76df76_0_66"/>
          <p:cNvSpPr/>
          <p:nvPr/>
        </p:nvSpPr>
        <p:spPr>
          <a:xfrm>
            <a:off x="5736425" y="3215050"/>
            <a:ext cx="1923900" cy="5487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g7ecf76df76_0_66"/>
          <p:cNvCxnSpPr>
            <a:stCxn id="288" idx="0"/>
          </p:cNvCxnSpPr>
          <p:nvPr/>
        </p:nvCxnSpPr>
        <p:spPr>
          <a:xfrm flipH="1" rot="10800000">
            <a:off x="6698375" y="2735950"/>
            <a:ext cx="268500" cy="479100"/>
          </a:xfrm>
          <a:prstGeom prst="straightConnector1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g7ecf76df76_0_66"/>
          <p:cNvSpPr txBox="1"/>
          <p:nvPr/>
        </p:nvSpPr>
        <p:spPr>
          <a:xfrm>
            <a:off x="6882725" y="2370850"/>
            <a:ext cx="2162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we need them!</a:t>
            </a:r>
            <a:endParaRPr b="1" sz="200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g7ecf76dede_0_112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297" name="Google Shape;297;g7ecf76dede_0_112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g7ecf76dede_0_112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9" name="Google Shape;299;g7ecf76dede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225" y="188925"/>
            <a:ext cx="8171891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7ecf76dede_0_1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g7ecf76dede_0_112"/>
          <p:cNvSpPr txBox="1"/>
          <p:nvPr/>
        </p:nvSpPr>
        <p:spPr>
          <a:xfrm>
            <a:off x="334100" y="741625"/>
            <a:ext cx="2612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UMD Calendar</a:t>
            </a:r>
            <a:endParaRPr b="1" sz="26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g7ecf76dede_0_112"/>
          <p:cNvCxnSpPr/>
          <p:nvPr/>
        </p:nvCxnSpPr>
        <p:spPr>
          <a:xfrm rot="10800000">
            <a:off x="2467750" y="3310275"/>
            <a:ext cx="1414800" cy="19749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g7ecf76dede_0_112"/>
          <p:cNvSpPr txBox="1"/>
          <p:nvPr/>
        </p:nvSpPr>
        <p:spPr>
          <a:xfrm>
            <a:off x="740475" y="3026325"/>
            <a:ext cx="16257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Game day</a:t>
            </a:r>
            <a:r>
              <a:rPr b="1" lang="en-US" sz="24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1" sz="240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A61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" name="Google Shape;304;g7ecf76dede_0_112"/>
          <p:cNvCxnSpPr/>
          <p:nvPr/>
        </p:nvCxnSpPr>
        <p:spPr>
          <a:xfrm rot="10800000">
            <a:off x="2482150" y="3339375"/>
            <a:ext cx="2431200" cy="6249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g7ecf76dede_0_112"/>
          <p:cNvCxnSpPr/>
          <p:nvPr/>
        </p:nvCxnSpPr>
        <p:spPr>
          <a:xfrm flipH="1">
            <a:off x="2467625" y="2338863"/>
            <a:ext cx="6045000" cy="9423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g7ecf76dede_0_112"/>
          <p:cNvCxnSpPr/>
          <p:nvPr/>
        </p:nvCxnSpPr>
        <p:spPr>
          <a:xfrm rot="10800000">
            <a:off x="2424250" y="3295875"/>
            <a:ext cx="7119000" cy="5016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701ee2a13e_0_235"/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13" name="Google Shape;313;g701ee2a13e_0_235"/>
            <p:cNvSpPr/>
            <p:nvPr/>
          </p:nvSpPr>
          <p:spPr>
            <a:xfrm>
              <a:off x="0" y="4948862"/>
              <a:ext cx="12192000" cy="1909138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g701ee2a13e_0_235"/>
            <p:cNvSpPr/>
            <p:nvPr/>
          </p:nvSpPr>
          <p:spPr>
            <a:xfrm>
              <a:off x="0" y="5563852"/>
              <a:ext cx="12192000" cy="1293441"/>
            </a:xfrm>
            <a:custGeom>
              <a:rect b="b" l="l" r="r" t="t"/>
              <a:pathLst>
                <a:path extrusionOk="0" h="1909138" w="12192000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098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" name="Google Shape;315;g701ee2a13e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00" y="469950"/>
            <a:ext cx="7017925" cy="5918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701ee2a13e_0_235"/>
          <p:cNvSpPr txBox="1"/>
          <p:nvPr/>
        </p:nvSpPr>
        <p:spPr>
          <a:xfrm>
            <a:off x="8196825" y="1069975"/>
            <a:ext cx="3762900" cy="4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US" sz="2400" u="sng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Variables</a:t>
            </a:r>
            <a:endParaRPr b="1" sz="2400" u="sng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count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mode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weekday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time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isevent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location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precipitation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windspeed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removing outliers and error data, </a:t>
            </a:r>
            <a:r>
              <a:rPr b="1"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 u="sng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63,551 rows</a:t>
            </a:r>
            <a:endParaRPr b="1" sz="20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701ee2a13e_0_235"/>
          <p:cNvSpPr/>
          <p:nvPr/>
        </p:nvSpPr>
        <p:spPr>
          <a:xfrm>
            <a:off x="145775" y="469950"/>
            <a:ext cx="7186800" cy="1686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g701ee2a13e_0_235"/>
          <p:cNvCxnSpPr/>
          <p:nvPr/>
        </p:nvCxnSpPr>
        <p:spPr>
          <a:xfrm>
            <a:off x="7323175" y="819375"/>
            <a:ext cx="798600" cy="5454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g701ee2a13e_0_235"/>
          <p:cNvSpPr txBox="1"/>
          <p:nvPr/>
        </p:nvSpPr>
        <p:spPr>
          <a:xfrm>
            <a:off x="2133700" y="4006125"/>
            <a:ext cx="34926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83D65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Final Dataset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ecf76dede_0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g7ecf76dede_0_127"/>
          <p:cNvSpPr txBox="1"/>
          <p:nvPr/>
        </p:nvSpPr>
        <p:spPr>
          <a:xfrm>
            <a:off x="130625" y="192050"/>
            <a:ext cx="8664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Build a Model </a:t>
            </a:r>
            <a:endParaRPr b="1" sz="36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7ecf76dede_0_127"/>
          <p:cNvSpPr txBox="1"/>
          <p:nvPr/>
        </p:nvSpPr>
        <p:spPr>
          <a:xfrm>
            <a:off x="130625" y="923163"/>
            <a:ext cx="757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First,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find the </a:t>
            </a:r>
            <a:r>
              <a:rPr i="1" lang="en-US" sz="2600" u="sng">
                <a:latin typeface="Calibri"/>
                <a:ea typeface="Calibri"/>
                <a:cs typeface="Calibri"/>
                <a:sym typeface="Calibri"/>
              </a:rPr>
              <a:t>rela</a:t>
            </a:r>
            <a:r>
              <a:rPr i="1" lang="en-US" sz="2600" u="sng">
                <a:latin typeface="Calibri"/>
                <a:ea typeface="Calibri"/>
                <a:cs typeface="Calibri"/>
                <a:sym typeface="Calibri"/>
              </a:rPr>
              <a:t>tionship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between factors and counts.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g7ecf76dede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5" y="1660381"/>
            <a:ext cx="6095998" cy="454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7ecf76dede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998" y="0"/>
            <a:ext cx="4416803" cy="685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g7ecf76dede_0_127"/>
          <p:cNvCxnSpPr/>
          <p:nvPr/>
        </p:nvCxnSpPr>
        <p:spPr>
          <a:xfrm>
            <a:off x="6370609" y="3930078"/>
            <a:ext cx="10164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g7ecf76dede_0_127"/>
          <p:cNvSpPr txBox="1"/>
          <p:nvPr/>
        </p:nvSpPr>
        <p:spPr>
          <a:xfrm>
            <a:off x="839800" y="6288100"/>
            <a:ext cx="2221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Weka explorer</a:t>
            </a:r>
            <a:endParaRPr b="1" sz="2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7ecf76dede_0_127"/>
          <p:cNvSpPr txBox="1"/>
          <p:nvPr/>
        </p:nvSpPr>
        <p:spPr>
          <a:xfrm>
            <a:off x="8610600" y="6288100"/>
            <a:ext cx="2067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B5394"/>
                </a:solidFill>
                <a:latin typeface="Calibri"/>
                <a:ea typeface="Calibri"/>
                <a:cs typeface="Calibri"/>
                <a:sym typeface="Calibri"/>
              </a:rPr>
              <a:t>Choose Model</a:t>
            </a:r>
            <a:endParaRPr b="1" sz="2400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g7ecf76dede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1000" y="6212350"/>
            <a:ext cx="653100" cy="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2019-07-23T06:43:56Z</dcterms:created>
  <dc:creator>Admin</dc:creator>
</cp:coreProperties>
</file>